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matic SC"/>
      <p:regular r:id="rId33"/>
      <p:bold r:id="rId34"/>
    </p:embeddedFont>
    <p:embeddedFont>
      <p:font typeface="Source Code Pr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aticS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ourceCodePro-regular.fntdata"/><Relationship Id="rId12" Type="http://schemas.openxmlformats.org/officeDocument/2006/relationships/slide" Target="slides/slide7.xml"/><Relationship Id="rId34" Type="http://schemas.openxmlformats.org/officeDocument/2006/relationships/font" Target="fonts/AmaticSC-bold.fntdata"/><Relationship Id="rId15" Type="http://schemas.openxmlformats.org/officeDocument/2006/relationships/slide" Target="slides/slide10.xml"/><Relationship Id="rId37" Type="http://schemas.openxmlformats.org/officeDocument/2006/relationships/font" Target="fonts/SourceCodePro-italic.fntdata"/><Relationship Id="rId14" Type="http://schemas.openxmlformats.org/officeDocument/2006/relationships/slide" Target="slides/slide9.xml"/><Relationship Id="rId36" Type="http://schemas.openxmlformats.org/officeDocument/2006/relationships/font" Target="fonts/SourceCodePr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SourceCodePr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2969e23c5c7df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2969e23c5c7df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2969e23c5c7df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2969e23c5c7df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2969e23c5c7df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2969e23c5c7df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2969e23c5c7df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2969e23c5c7df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2ac9f11780abbc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2ac9f11780abbc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2969e23c5c7df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2969e23c5c7df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2ac9f11780abbc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2ac9f11780abbc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2969e23c5c7df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2969e23c5c7df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2ac9f11780abbc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f2ac9f11780abbc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2969e23c5c7df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2969e23c5c7df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c2969e23c5c7df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c2969e23c5c7df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2ac9f11780abbc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f2ac9f11780abbc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2969e23c5c7df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c2969e23c5c7df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2969e23c5c7df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c2969e23c5c7df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2ac9f11780abbc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2ac9f11780abbc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c2969e23c5c7df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c2969e23c5c7df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2969e23c5c7df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2969e23c5c7df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2ac9f11780abbc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f2ac9f11780abbc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2969e23c5c7df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c2969e23c5c7df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2ac9f11780abb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2ac9f11780abb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c2969e23c5c7df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c2969e23c5c7df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2ac9f11780abb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2ac9f11780abb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2969e23c5c7df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2969e23c5c7df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2ac9f11780abbc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2ac9f11780abbc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2969e23c5c7df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2969e23c5c7df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2ac9f11780abbc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2ac9f11780abbc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Conscience about recycle and take care environment</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SAMUEL PRADOS AGUILAR.  2º ESO 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procedimiento</a:t>
            </a:r>
            <a:endParaRPr/>
          </a:p>
        </p:txBody>
      </p:sp>
      <p:sp>
        <p:nvSpPr>
          <p:cNvPr id="109" name="Google Shape;109;p22"/>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800"/>
              <a:t>Les he empezado explicando, que deben contar con distintos cubos para los distintos tipos de residuos. En la primera semana que estarán </a:t>
            </a:r>
            <a:r>
              <a:rPr lang="es" sz="1800"/>
              <a:t>reciclando</a:t>
            </a:r>
            <a:r>
              <a:rPr lang="es" sz="1800"/>
              <a:t>, voy a intentar que reciclen solo plástico y tapones para causas benéficas.</a:t>
            </a:r>
            <a:endParaRPr sz="1800"/>
          </a:p>
        </p:txBody>
      </p:sp>
      <p:sp>
        <p:nvSpPr>
          <p:cNvPr id="110" name="Google Shape;110;p22"/>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procedimiento</a:t>
            </a:r>
            <a:endParaRPr/>
          </a:p>
        </p:txBody>
      </p:sp>
      <p:sp>
        <p:nvSpPr>
          <p:cNvPr id="116" name="Google Shape;116;p23"/>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800"/>
              <a:t>En esta semana he observado que aunque les ha costado un poco acostumbrarse a separar plásticos y envases, lo están consiguiendo. Por tanto, voy a intentar que en la siguiente semana puedan reciclar cartón. </a:t>
            </a:r>
            <a:endParaRPr sz="1800"/>
          </a:p>
        </p:txBody>
      </p:sp>
      <p:sp>
        <p:nvSpPr>
          <p:cNvPr id="117" name="Google Shape;117;p23"/>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8" name="Google Shape;118;p23"/>
          <p:cNvPicPr preferRelativeResize="0"/>
          <p:nvPr/>
        </p:nvPicPr>
        <p:blipFill>
          <a:blip r:embed="rId3">
            <a:alphaModFix/>
          </a:blip>
          <a:stretch>
            <a:fillRect/>
          </a:stretch>
        </p:blipFill>
        <p:spPr>
          <a:xfrm>
            <a:off x="4572000" y="1228675"/>
            <a:ext cx="4260297" cy="3489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Procedimiento</a:t>
            </a:r>
            <a:endParaRPr/>
          </a:p>
        </p:txBody>
      </p:sp>
      <p:sp>
        <p:nvSpPr>
          <p:cNvPr id="124" name="Google Shape;124;p24"/>
          <p:cNvSpPr txBox="1"/>
          <p:nvPr>
            <p:ph idx="1" type="body"/>
          </p:nvPr>
        </p:nvSpPr>
        <p:spPr>
          <a:xfrm>
            <a:off x="311700" y="1228675"/>
            <a:ext cx="3999900" cy="320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800"/>
              <a:t>Esta semana también han conseguido separar la mayoría de los residuos, tanto al cubo puesto para el plástico como para el cartón aunque se les ha escapado algunas cosas pero yo estaba ahí para corregirles. </a:t>
            </a:r>
            <a:endParaRPr sz="1800"/>
          </a:p>
        </p:txBody>
      </p:sp>
      <p:sp>
        <p:nvSpPr>
          <p:cNvPr id="125" name="Google Shape;125;p24"/>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4"/>
          <p:cNvPicPr preferRelativeResize="0"/>
          <p:nvPr/>
        </p:nvPicPr>
        <p:blipFill>
          <a:blip r:embed="rId3">
            <a:alphaModFix/>
          </a:blip>
          <a:stretch>
            <a:fillRect/>
          </a:stretch>
        </p:blipFill>
        <p:spPr>
          <a:xfrm>
            <a:off x="4832400" y="1228675"/>
            <a:ext cx="3999897" cy="33401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PROCEDIMIENTO</a:t>
            </a:r>
            <a:endParaRPr/>
          </a:p>
        </p:txBody>
      </p:sp>
      <p:sp>
        <p:nvSpPr>
          <p:cNvPr id="132" name="Google Shape;132;p2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800"/>
              <a:t>No he puesto ningún cubo para el vidrio ya que los tarros que compran son reutilizados para conservas y no compran nada que no puedan reutilizar en cristal.</a:t>
            </a:r>
            <a:endParaRPr sz="1800"/>
          </a:p>
        </p:txBody>
      </p:sp>
      <p:sp>
        <p:nvSpPr>
          <p:cNvPr id="133" name="Google Shape;133;p2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25"/>
          <p:cNvPicPr preferRelativeResize="0"/>
          <p:nvPr/>
        </p:nvPicPr>
        <p:blipFill>
          <a:blip r:embed="rId3">
            <a:alphaModFix/>
          </a:blip>
          <a:stretch>
            <a:fillRect/>
          </a:stretch>
        </p:blipFill>
        <p:spPr>
          <a:xfrm>
            <a:off x="4761250" y="1228675"/>
            <a:ext cx="3999897" cy="33401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Process</a:t>
            </a:r>
            <a:endParaRPr/>
          </a:p>
        </p:txBody>
      </p:sp>
      <p:sp>
        <p:nvSpPr>
          <p:cNvPr id="140" name="Google Shape;140;p2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s"/>
              <a:t>I begin teaching how separate the garbage. In first week they try recycle only plastic.</a:t>
            </a:r>
            <a:endParaRPr/>
          </a:p>
          <a:p>
            <a:pPr indent="-342900" lvl="0" marL="457200" rtl="0" algn="l">
              <a:spcBef>
                <a:spcPts val="0"/>
              </a:spcBef>
              <a:spcAft>
                <a:spcPts val="0"/>
              </a:spcAft>
              <a:buSzPts val="1800"/>
              <a:buAutoNum type="arabicPeriod"/>
            </a:pPr>
            <a:r>
              <a:rPr lang="es"/>
              <a:t>They do very well recycling plastic. Next week they try recycle plastic and paper.</a:t>
            </a:r>
            <a:endParaRPr/>
          </a:p>
          <a:p>
            <a:pPr indent="-342900" lvl="0" marL="457200" rtl="0" algn="l">
              <a:spcBef>
                <a:spcPts val="0"/>
              </a:spcBef>
              <a:spcAft>
                <a:spcPts val="0"/>
              </a:spcAft>
              <a:buSzPts val="1800"/>
              <a:buAutoNum type="arabicPeriod"/>
            </a:pPr>
            <a:r>
              <a:rPr lang="es"/>
              <a:t>In second week they do well although they say that was very difficult. I try teach everything I know.</a:t>
            </a:r>
            <a:endParaRPr/>
          </a:p>
          <a:p>
            <a:pPr indent="-342900" lvl="0" marL="457200" rtl="0" algn="l">
              <a:spcBef>
                <a:spcPts val="0"/>
              </a:spcBef>
              <a:spcAft>
                <a:spcPts val="0"/>
              </a:spcAft>
              <a:buSzPts val="1800"/>
              <a:buAutoNum type="arabicPeriod"/>
            </a:pPr>
            <a:r>
              <a:rPr lang="es"/>
              <a:t>They dont recycle glass because they reuse all jars.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1762650" y="531150"/>
            <a:ext cx="5618700" cy="408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OBSERVACIONES Y CONCLUSIÓN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1762661" y="52636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Observations and conclusion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Observaciones y conclusión</a:t>
            </a:r>
            <a:endParaRPr/>
          </a:p>
        </p:txBody>
      </p:sp>
      <p:sp>
        <p:nvSpPr>
          <p:cNvPr id="156" name="Google Shape;156;p29"/>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OBSERVACIONES</a:t>
            </a:r>
            <a:endParaRPr sz="1800"/>
          </a:p>
          <a:p>
            <a:pPr indent="0" lvl="0" marL="0" rtl="0" algn="l">
              <a:spcBef>
                <a:spcPts val="1600"/>
              </a:spcBef>
              <a:spcAft>
                <a:spcPts val="1600"/>
              </a:spcAft>
              <a:buNone/>
            </a:pPr>
            <a:r>
              <a:rPr lang="es" sz="1800"/>
              <a:t>Al principio, he visto que les costaba, sobre todo a la persona más mayor, pero, observando a sus hijos hacerlo, se han dado cuenta de que todo el mundo puede hacerlo y de que no es costoso.</a:t>
            </a:r>
            <a:endParaRPr sz="1800"/>
          </a:p>
        </p:txBody>
      </p:sp>
      <p:sp>
        <p:nvSpPr>
          <p:cNvPr id="157" name="Google Shape;157;p29"/>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CONCLUSIÓN</a:t>
            </a:r>
            <a:endParaRPr sz="1800"/>
          </a:p>
          <a:p>
            <a:pPr indent="0" lvl="0" marL="0" rtl="0" algn="l">
              <a:spcBef>
                <a:spcPts val="1600"/>
              </a:spcBef>
              <a:spcAft>
                <a:spcPts val="1600"/>
              </a:spcAft>
              <a:buNone/>
            </a:pPr>
            <a:r>
              <a:rPr lang="es" sz="1800"/>
              <a:t>Este proyecto me ha parecido muy interesante, porque creía que sería más difícil enseñarles a reciclar, pero con tiempo y paciencia lo he conseguido (Aunque aún tengan algunas dudas)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OBSERVATIONS AND CONCLUSIONS</a:t>
            </a:r>
            <a:endParaRPr/>
          </a:p>
        </p:txBody>
      </p:sp>
      <p:sp>
        <p:nvSpPr>
          <p:cNvPr id="163" name="Google Shape;163;p30"/>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OBSERVATIONS </a:t>
            </a:r>
            <a:endParaRPr sz="1800"/>
          </a:p>
          <a:p>
            <a:pPr indent="0" lvl="0" marL="0" rtl="0" algn="l">
              <a:spcBef>
                <a:spcPts val="1600"/>
              </a:spcBef>
              <a:spcAft>
                <a:spcPts val="1600"/>
              </a:spcAft>
              <a:buNone/>
            </a:pPr>
            <a:r>
              <a:rPr lang="es" sz="1800"/>
              <a:t>First, it was very difficult to them, but they learn very fast.</a:t>
            </a:r>
            <a:endParaRPr sz="1800"/>
          </a:p>
        </p:txBody>
      </p:sp>
      <p:sp>
        <p:nvSpPr>
          <p:cNvPr id="164" name="Google Shape;164;p30"/>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CONCLUSIONS</a:t>
            </a:r>
            <a:endParaRPr sz="1800"/>
          </a:p>
          <a:p>
            <a:pPr indent="0" lvl="0" marL="0" rtl="0" algn="l">
              <a:spcBef>
                <a:spcPts val="1600"/>
              </a:spcBef>
              <a:spcAft>
                <a:spcPts val="1600"/>
              </a:spcAft>
              <a:buNone/>
            </a:pPr>
            <a:r>
              <a:rPr lang="es" sz="1800"/>
              <a:t>This project is too interesting, because I thinked that it was more difficult teach them but I do it.</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ENTREVISTAS A LA FAMILIA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1762648" y="526341"/>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Datos sobre la familia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Interviews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265500" y="724200"/>
            <a:ext cx="40452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Madre</a:t>
            </a:r>
            <a:endParaRPr/>
          </a:p>
        </p:txBody>
      </p:sp>
      <p:sp>
        <p:nvSpPr>
          <p:cNvPr id="180" name="Google Shape;180;p33"/>
          <p:cNvSpPr txBox="1"/>
          <p:nvPr>
            <p:ph idx="1" type="subTitle"/>
          </p:nvPr>
        </p:nvSpPr>
        <p:spPr>
          <a:xfrm>
            <a:off x="265500" y="206261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AL PRINCIPIO FUE UN POCO LIOSO YA QUE NO NOS ACORDÁBAMOS. ADEMÁS, EN NUESTRO PUEBLO NO CONTAMOS CON UNOS CUBOS DE RECICLAJE CERCANOS A NUESTRA CASA, POR LO QUE TENÍAMOS QUE DESPLAZARNOS</a:t>
            </a:r>
            <a:endParaRPr/>
          </a:p>
        </p:txBody>
      </p:sp>
      <p:sp>
        <p:nvSpPr>
          <p:cNvPr id="181" name="Google Shape;181;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182" name="Google Shape;182;p33"/>
          <p:cNvSpPr/>
          <p:nvPr/>
        </p:nvSpPr>
        <p:spPr>
          <a:xfrm>
            <a:off x="4939500" y="724200"/>
            <a:ext cx="3837001" cy="3695101"/>
          </a:xfrm>
          <a:prstGeom prst="rect">
            <a:avLst/>
          </a:prstGeom>
          <a:noFill/>
          <a:ln>
            <a:noFill/>
          </a:ln>
        </p:spPr>
      </p:sp>
      <p:pic>
        <p:nvPicPr>
          <p:cNvPr id="183" name="Google Shape;183;p33"/>
          <p:cNvPicPr preferRelativeResize="0"/>
          <p:nvPr/>
        </p:nvPicPr>
        <p:blipFill>
          <a:blip r:embed="rId3">
            <a:alphaModFix/>
          </a:blip>
          <a:stretch>
            <a:fillRect/>
          </a:stretch>
        </p:blipFill>
        <p:spPr>
          <a:xfrm>
            <a:off x="4939500" y="724200"/>
            <a:ext cx="3837001" cy="38368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172529" y="724200"/>
            <a:ext cx="40452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Hijo pequeño</a:t>
            </a:r>
            <a:endParaRPr/>
          </a:p>
        </p:txBody>
      </p:sp>
      <p:sp>
        <p:nvSpPr>
          <p:cNvPr id="189" name="Google Shape;189;p34"/>
          <p:cNvSpPr txBox="1"/>
          <p:nvPr>
            <p:ph idx="1" type="subTitle"/>
          </p:nvPr>
        </p:nvSpPr>
        <p:spPr>
          <a:xfrm>
            <a:off x="276438" y="2281926"/>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AL PRINCIPIO TUVE QUE RECORDARLES A MIS PADRES Y MI ABUELO QUE TENÍAMOS QUE RECICLAR, PERO CUANDO NOS ACOSTUMBRAMOS FUE MUY FÁCIL. SAMUEL NOS LO HA EXPLICADO MUY BIEN</a:t>
            </a:r>
            <a:endParaRPr/>
          </a:p>
        </p:txBody>
      </p:sp>
      <p:sp>
        <p:nvSpPr>
          <p:cNvPr id="190" name="Google Shape;190;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91" name="Google Shape;191;p34"/>
          <p:cNvPicPr preferRelativeResize="0"/>
          <p:nvPr/>
        </p:nvPicPr>
        <p:blipFill>
          <a:blip r:embed="rId3">
            <a:alphaModFix/>
          </a:blip>
          <a:stretch>
            <a:fillRect/>
          </a:stretch>
        </p:blipFill>
        <p:spPr>
          <a:xfrm>
            <a:off x="4939500" y="654050"/>
            <a:ext cx="3837001" cy="37652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INTERVIEWS</a:t>
            </a:r>
            <a:endParaRPr/>
          </a:p>
        </p:txBody>
      </p:sp>
      <p:sp>
        <p:nvSpPr>
          <p:cNvPr id="197" name="Google Shape;197;p3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MOTHER</a:t>
            </a:r>
            <a:endParaRPr sz="1800"/>
          </a:p>
          <a:p>
            <a:pPr indent="0" lvl="0" marL="0" rtl="0" algn="l">
              <a:spcBef>
                <a:spcPts val="1600"/>
              </a:spcBef>
              <a:spcAft>
                <a:spcPts val="0"/>
              </a:spcAft>
              <a:buNone/>
            </a:pPr>
            <a:r>
              <a:rPr lang="es" sz="1800"/>
              <a:t>First it was so difficult because we forgot it.</a:t>
            </a:r>
            <a:endParaRPr sz="1800"/>
          </a:p>
          <a:p>
            <a:pPr indent="0" lvl="0" marL="0" rtl="0" algn="l">
              <a:spcBef>
                <a:spcPts val="1600"/>
              </a:spcBef>
              <a:spcAft>
                <a:spcPts val="1600"/>
              </a:spcAft>
              <a:buNone/>
            </a:pPr>
            <a:r>
              <a:rPr lang="es" sz="1800"/>
              <a:t>Also, in our village there are not recycles containers.</a:t>
            </a:r>
            <a:endParaRPr sz="1800"/>
          </a:p>
        </p:txBody>
      </p:sp>
      <p:sp>
        <p:nvSpPr>
          <p:cNvPr id="198" name="Google Shape;198;p3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LITTLE SON</a:t>
            </a:r>
            <a:endParaRPr sz="1800"/>
          </a:p>
          <a:p>
            <a:pPr indent="0" lvl="0" marL="0" rtl="0" algn="l">
              <a:spcBef>
                <a:spcPts val="1600"/>
              </a:spcBef>
              <a:spcAft>
                <a:spcPts val="0"/>
              </a:spcAft>
              <a:buNone/>
            </a:pPr>
            <a:r>
              <a:rPr lang="es" sz="1800"/>
              <a:t>First I had remember to my parents that we have to recycle.</a:t>
            </a:r>
            <a:endParaRPr sz="1800"/>
          </a:p>
          <a:p>
            <a:pPr indent="0" lvl="0" marL="0" rtl="0" algn="l">
              <a:spcBef>
                <a:spcPts val="1600"/>
              </a:spcBef>
              <a:spcAft>
                <a:spcPts val="1600"/>
              </a:spcAft>
              <a:buNone/>
            </a:pPr>
            <a:r>
              <a:rPr lang="es" sz="1800"/>
              <a:t>Samuel teachs so good.</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265500" y="724200"/>
            <a:ext cx="40452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Padre</a:t>
            </a:r>
            <a:endParaRPr/>
          </a:p>
        </p:txBody>
      </p:sp>
      <p:sp>
        <p:nvSpPr>
          <p:cNvPr id="204" name="Google Shape;204;p36"/>
          <p:cNvSpPr txBox="1"/>
          <p:nvPr>
            <p:ph idx="1" type="subTitle"/>
          </p:nvPr>
        </p:nvSpPr>
        <p:spPr>
          <a:xfrm>
            <a:off x="265500" y="2434501"/>
            <a:ext cx="4045200" cy="17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AL PRINCIPIO PENSÉ QUE SERÍA MÁS DIFÍCIL Y POR ESO NO LO HACÍA MUCHO. DESPUÉS DE ESTAS DOS SEMANAS ME ALEGRO DE RECICLAR Y AYUDAR AL MEDIO AMBIENTE COMO PODAMOS</a:t>
            </a:r>
            <a:endParaRPr/>
          </a:p>
        </p:txBody>
      </p:sp>
      <p:sp>
        <p:nvSpPr>
          <p:cNvPr id="205" name="Google Shape;205;p3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6"/>
          <p:cNvPicPr preferRelativeResize="0"/>
          <p:nvPr/>
        </p:nvPicPr>
        <p:blipFill>
          <a:blip r:embed="rId3">
            <a:alphaModFix/>
          </a:blip>
          <a:stretch>
            <a:fillRect/>
          </a:stretch>
        </p:blipFill>
        <p:spPr>
          <a:xfrm>
            <a:off x="4939500" y="724199"/>
            <a:ext cx="3837000" cy="36201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265500" y="724200"/>
            <a:ext cx="4045200" cy="171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HIJA MEDIANA</a:t>
            </a:r>
            <a:endParaRPr/>
          </a:p>
        </p:txBody>
      </p:sp>
      <p:sp>
        <p:nvSpPr>
          <p:cNvPr id="212" name="Google Shape;212;p37"/>
          <p:cNvSpPr txBox="1"/>
          <p:nvPr>
            <p:ph idx="1" type="subTitle"/>
          </p:nvPr>
        </p:nvSpPr>
        <p:spPr>
          <a:xfrm>
            <a:off x="265500" y="2434498"/>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HABÍA INTENTADO ANTERIORMENTE QUE MI FAMILIA RECICLASE PERO NO SE ME HABÍA OCURRIDO HACERLO POR SEMANAS PARA QUE SE ACOSTUMBRASEN POCO A POCO. ME ALEGRO DE QUE YA RECICLEMOS</a:t>
            </a:r>
            <a:endParaRPr/>
          </a:p>
        </p:txBody>
      </p:sp>
      <p:sp>
        <p:nvSpPr>
          <p:cNvPr id="213" name="Google Shape;213;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14" name="Google Shape;214;p37"/>
          <p:cNvPicPr preferRelativeResize="0"/>
          <p:nvPr/>
        </p:nvPicPr>
        <p:blipFill>
          <a:blip r:embed="rId3">
            <a:alphaModFix/>
          </a:blip>
          <a:stretch>
            <a:fillRect/>
          </a:stretch>
        </p:blipFill>
        <p:spPr>
          <a:xfrm>
            <a:off x="4939500" y="724200"/>
            <a:ext cx="3837001" cy="36951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INTERVIEWS</a:t>
            </a:r>
            <a:endParaRPr/>
          </a:p>
        </p:txBody>
      </p:sp>
      <p:sp>
        <p:nvSpPr>
          <p:cNvPr id="220" name="Google Shape;220;p38"/>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FATHER</a:t>
            </a:r>
            <a:endParaRPr sz="1800"/>
          </a:p>
          <a:p>
            <a:pPr indent="0" lvl="0" marL="0" rtl="0" algn="l">
              <a:spcBef>
                <a:spcPts val="1600"/>
              </a:spcBef>
              <a:spcAft>
                <a:spcPts val="0"/>
              </a:spcAft>
              <a:buNone/>
            </a:pPr>
            <a:r>
              <a:rPr lang="es" sz="1800"/>
              <a:t>In the beginning, I thought that it was very difficult.</a:t>
            </a:r>
            <a:endParaRPr sz="1800"/>
          </a:p>
          <a:p>
            <a:pPr indent="0" lvl="0" marL="0" rtl="0" algn="l">
              <a:spcBef>
                <a:spcPts val="1600"/>
              </a:spcBef>
              <a:spcAft>
                <a:spcPts val="1600"/>
              </a:spcAft>
              <a:buNone/>
            </a:pPr>
            <a:r>
              <a:rPr lang="es" sz="1800"/>
              <a:t>Before that 2 weeks I am very happy to begin recycling.</a:t>
            </a:r>
            <a:endParaRPr sz="1800"/>
          </a:p>
        </p:txBody>
      </p:sp>
      <p:sp>
        <p:nvSpPr>
          <p:cNvPr id="221" name="Google Shape;221;p38"/>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t>MEDIUM DAUGHTER</a:t>
            </a:r>
            <a:endParaRPr sz="1800"/>
          </a:p>
          <a:p>
            <a:pPr indent="0" lvl="0" marL="0" rtl="0" algn="l">
              <a:spcBef>
                <a:spcPts val="1600"/>
              </a:spcBef>
              <a:spcAft>
                <a:spcPts val="0"/>
              </a:spcAft>
              <a:buNone/>
            </a:pPr>
            <a:r>
              <a:rPr lang="es" sz="1800"/>
              <a:t>I tried to my family recycle after but I dont think do it in 2 weeks.</a:t>
            </a:r>
            <a:endParaRPr sz="1800"/>
          </a:p>
          <a:p>
            <a:pPr indent="0" lvl="0" marL="0" rtl="0" algn="l">
              <a:spcBef>
                <a:spcPts val="1600"/>
              </a:spcBef>
              <a:spcAft>
                <a:spcPts val="1600"/>
              </a:spcAft>
              <a:buNone/>
            </a:pPr>
            <a:r>
              <a:rPr lang="es" sz="1800"/>
              <a:t>Im happy to recycle now.</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tHE 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FACTS ABOUT THE FAMILY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datos sobre la familia</a:t>
            </a:r>
            <a:endParaRPr/>
          </a:p>
        </p:txBody>
      </p:sp>
      <p:sp>
        <p:nvSpPr>
          <p:cNvPr id="73" name="Google Shape;73;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familia a la que he intentado concienciar tiene 5 miembros: </a:t>
            </a:r>
            <a:endParaRPr/>
          </a:p>
          <a:p>
            <a:pPr indent="-342900" lvl="0" marL="457200" rtl="0" algn="l">
              <a:spcBef>
                <a:spcPts val="1600"/>
              </a:spcBef>
              <a:spcAft>
                <a:spcPts val="0"/>
              </a:spcAft>
              <a:buSzPts val="1800"/>
              <a:buChar char="●"/>
            </a:pPr>
            <a:r>
              <a:rPr lang="es"/>
              <a:t>Padre : 55 años, nunca antes ha reciclado.</a:t>
            </a:r>
            <a:endParaRPr/>
          </a:p>
          <a:p>
            <a:pPr indent="-342900" lvl="0" marL="457200" rtl="0" algn="l">
              <a:spcBef>
                <a:spcPts val="0"/>
              </a:spcBef>
              <a:spcAft>
                <a:spcPts val="0"/>
              </a:spcAft>
              <a:buSzPts val="1800"/>
              <a:buChar char="●"/>
            </a:pPr>
            <a:r>
              <a:rPr lang="es"/>
              <a:t>Madre : 52 años, reciclaba antes pero ya no.</a:t>
            </a:r>
            <a:endParaRPr/>
          </a:p>
          <a:p>
            <a:pPr indent="-342900" lvl="0" marL="457200" rtl="0" algn="l">
              <a:spcBef>
                <a:spcPts val="0"/>
              </a:spcBef>
              <a:spcAft>
                <a:spcPts val="0"/>
              </a:spcAft>
              <a:buSzPts val="1800"/>
              <a:buChar char="●"/>
            </a:pPr>
            <a:r>
              <a:rPr lang="es"/>
              <a:t>Hijo pequeño: 14 años, recicla en el instituto.</a:t>
            </a:r>
            <a:endParaRPr/>
          </a:p>
          <a:p>
            <a:pPr indent="-342900" lvl="0" marL="457200" rtl="0" algn="l">
              <a:spcBef>
                <a:spcPts val="0"/>
              </a:spcBef>
              <a:spcAft>
                <a:spcPts val="0"/>
              </a:spcAft>
              <a:buSzPts val="1800"/>
              <a:buChar char="●"/>
            </a:pPr>
            <a:r>
              <a:rPr lang="es"/>
              <a:t>Hija mediana: 22 años, recicla en su piso de estudiantes.</a:t>
            </a:r>
            <a:endParaRPr/>
          </a:p>
          <a:p>
            <a:pPr indent="-342900" lvl="0" marL="457200" rtl="0" algn="l">
              <a:spcBef>
                <a:spcPts val="0"/>
              </a:spcBef>
              <a:spcAft>
                <a:spcPts val="0"/>
              </a:spcAft>
              <a:buSzPts val="1800"/>
              <a:buChar char="●"/>
            </a:pPr>
            <a:r>
              <a:rPr lang="es"/>
              <a:t>Abuelo: 85 años, no recicla.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FACTS ABOUT THE FAMILY</a:t>
            </a:r>
            <a:endParaRPr/>
          </a:p>
        </p:txBody>
      </p:sp>
      <p:sp>
        <p:nvSpPr>
          <p:cNvPr id="79" name="Google Shape;79;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The family that I try to learn have 5 members:</a:t>
            </a:r>
            <a:endParaRPr/>
          </a:p>
          <a:p>
            <a:pPr indent="-342900" lvl="0" marL="457200" rtl="0" algn="l">
              <a:spcBef>
                <a:spcPts val="1600"/>
              </a:spcBef>
              <a:spcAft>
                <a:spcPts val="0"/>
              </a:spcAft>
              <a:buSzPts val="1800"/>
              <a:buChar char="●"/>
            </a:pPr>
            <a:r>
              <a:rPr lang="es"/>
              <a:t>Father: 55 years, never recycled before.</a:t>
            </a:r>
            <a:endParaRPr/>
          </a:p>
          <a:p>
            <a:pPr indent="-342900" lvl="0" marL="457200" rtl="0" algn="l">
              <a:spcBef>
                <a:spcPts val="0"/>
              </a:spcBef>
              <a:spcAft>
                <a:spcPts val="0"/>
              </a:spcAft>
              <a:buSzPts val="1800"/>
              <a:buChar char="●"/>
            </a:pPr>
            <a:r>
              <a:rPr lang="es"/>
              <a:t>Mother: 52 years, recycled after but not anymore.</a:t>
            </a:r>
            <a:endParaRPr/>
          </a:p>
          <a:p>
            <a:pPr indent="-342900" lvl="0" marL="457200" rtl="0" algn="l">
              <a:spcBef>
                <a:spcPts val="0"/>
              </a:spcBef>
              <a:spcAft>
                <a:spcPts val="0"/>
              </a:spcAft>
              <a:buSzPts val="1800"/>
              <a:buChar char="●"/>
            </a:pPr>
            <a:r>
              <a:rPr lang="es"/>
              <a:t>Little son: 14 years, recycles in school.</a:t>
            </a:r>
            <a:endParaRPr/>
          </a:p>
          <a:p>
            <a:pPr indent="-342900" lvl="0" marL="457200" rtl="0" algn="l">
              <a:spcBef>
                <a:spcPts val="0"/>
              </a:spcBef>
              <a:spcAft>
                <a:spcPts val="0"/>
              </a:spcAft>
              <a:buSzPts val="1800"/>
              <a:buChar char="●"/>
            </a:pPr>
            <a:r>
              <a:rPr lang="es"/>
              <a:t>Medium daughter: 22 years, recycles in student house.</a:t>
            </a:r>
            <a:endParaRPr/>
          </a:p>
          <a:p>
            <a:pPr indent="-342900" lvl="0" marL="457200" rtl="0" algn="l">
              <a:spcBef>
                <a:spcPts val="0"/>
              </a:spcBef>
              <a:spcAft>
                <a:spcPts val="0"/>
              </a:spcAft>
              <a:buSzPts val="1800"/>
              <a:buChar char="●"/>
            </a:pPr>
            <a:r>
              <a:rPr lang="es"/>
              <a:t>Grandfather: 85 years, does not recycle.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datos sobre la familia</a:t>
            </a:r>
            <a:endParaRPr/>
          </a:p>
        </p:txBody>
      </p:sp>
      <p:sp>
        <p:nvSpPr>
          <p:cNvPr id="85" name="Google Shape;85;p18"/>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800"/>
              <a:t>Esta familia, aunque lo ha intentado anteriormente, no recicla ya que no sabe las pautas a seguir para la separación de residuos. Actualmente tienen un solo cubo de basura donde echan todos los residuos.</a:t>
            </a:r>
            <a:endParaRPr sz="1800"/>
          </a:p>
        </p:txBody>
      </p:sp>
      <p:sp>
        <p:nvSpPr>
          <p:cNvPr id="86" name="Google Shape;86;p18"/>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7" name="Google Shape;87;p18"/>
          <p:cNvPicPr preferRelativeResize="0"/>
          <p:nvPr/>
        </p:nvPicPr>
        <p:blipFill>
          <a:blip r:embed="rId3">
            <a:alphaModFix/>
          </a:blip>
          <a:stretch>
            <a:fillRect/>
          </a:stretch>
        </p:blipFill>
        <p:spPr>
          <a:xfrm>
            <a:off x="4832400" y="1228675"/>
            <a:ext cx="3999897" cy="3340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FACTS ABOUT FAMILY</a:t>
            </a:r>
            <a:endParaRPr/>
          </a:p>
        </p:txBody>
      </p:sp>
      <p:sp>
        <p:nvSpPr>
          <p:cNvPr id="93" name="Google Shape;93;p19"/>
          <p:cNvSpPr txBox="1"/>
          <p:nvPr>
            <p:ph idx="1" type="body"/>
          </p:nvPr>
        </p:nvSpPr>
        <p:spPr>
          <a:xfrm>
            <a:off x="311700" y="1469306"/>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 this week I saw that although they try before, they dont recycle because they dont know how separate the garbage.</a:t>
            </a:r>
            <a:endParaRPr/>
          </a:p>
          <a:p>
            <a:pPr indent="0" lvl="0" marL="0" rtl="0" algn="l">
              <a:spcBef>
                <a:spcPts val="1600"/>
              </a:spcBef>
              <a:spcAft>
                <a:spcPts val="1600"/>
              </a:spcAft>
              <a:buNone/>
            </a:pPr>
            <a:r>
              <a:rPr lang="es"/>
              <a:t>Now they have only a garbage container where they throw all the trush.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1762662" y="539400"/>
            <a:ext cx="5618700" cy="40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procedimiento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1762650" y="526350"/>
            <a:ext cx="5618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PROCESS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